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61" r:id="rId6"/>
    <p:sldId id="272" r:id="rId7"/>
    <p:sldId id="262" r:id="rId8"/>
    <p:sldId id="263" r:id="rId9"/>
    <p:sldId id="268" r:id="rId10"/>
    <p:sldId id="273" r:id="rId11"/>
    <p:sldId id="274" r:id="rId12"/>
    <p:sldId id="275" r:id="rId13"/>
    <p:sldId id="276" r:id="rId14"/>
    <p:sldId id="266" r:id="rId15"/>
    <p:sldId id="267" r:id="rId16"/>
    <p:sldId id="277" r:id="rId17"/>
    <p:sldId id="264" r:id="rId18"/>
    <p:sldId id="265" r:id="rId19"/>
    <p:sldId id="269" r:id="rId20"/>
    <p:sldId id="270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aa-E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3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9589-2B19-40C3-AB3C-6C44C3371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16DF9-521E-488A-8FA7-CF2A11D06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8016-69FB-4600-BFBF-6F95F42B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63B55-FD69-4156-8A88-8312CEFF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BD0CF-66CB-4260-8947-FD5E18E3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9993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396B-A6FD-408B-A978-F793A17B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5FCBF-42E2-4C5E-A1F2-659A26A40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312C-2258-4337-868D-A5E4BE01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806EE-992A-4943-873C-B49FE9DD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2116-030B-4A0B-B8C7-D4B17BB65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468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0E9332-E4E0-4FC1-A3E6-8B364A711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362B8-0A52-434B-A2F0-2F5AC923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0ECD5-2DF6-4317-9DFD-B8432630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8B0B9-48D8-4E82-9846-D1A01257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0048-CB34-49B9-A576-32D838A7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709056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C78F-4DB9-4F32-B52D-F81F058A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A3CB0-11A4-4FF9-B90C-BF293040B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1ECE-7C35-40D1-BF64-0B2BE43F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FBBA5-59AC-488F-B572-BE84313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15F21-847D-4145-95D8-974E959A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24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9993-802D-42EF-B765-2B713394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960B3-753D-42B8-8FAA-8E1B1C1D5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AEB5E-0EED-4558-BEBB-B2E61007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30031-1D36-4BF8-9853-FF1B2D903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40E6E-426B-4E0D-B5B8-DA14CB92A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0831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1FD-9504-4010-B3B1-A52B8B275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3C149-3DC7-4E6E-9DCF-2AD1D779F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46A61-DF0F-463F-9782-47A220305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2F1B5-1F40-4E54-8A11-338A0589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D9618-9177-4C95-BFA1-1F7B3D0F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18AE6-68EA-444C-80D8-7AD79F44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16610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E0D0-4C9C-4BB7-A32D-2AECF55A5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E22A0-7B03-4140-9D8E-0BF3D1ACB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9FA98F-8DDF-4F25-8962-8065E46C1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B8FC3-4529-42BC-92B8-27F792213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47AAE-CD1B-4B50-A4D3-172DEC5E9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FE85B1-ABC8-492E-9C66-50EF21891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94D6B-168C-4DB7-8B89-598BE004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97FF1-BCD9-49EF-B164-792ABB72E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348867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60961-0F4A-40BB-8A02-6F8D6D8E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0BF6D-760C-4C88-A3A6-95C9EF1CF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D534C-1CCF-4C26-BC16-9AD0DE2E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D50AE-8105-4C6B-95A7-9DA64B3E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71268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43E87-7D0E-481F-9A9F-DEACEE21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15365-D1A6-49D4-9253-C3CC160D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5D143-2ABB-4EB4-9CD7-29B807BE2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4330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728C-1BC0-4F57-A156-826B22BE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2B325-E601-494D-976E-D6E6C1146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F867F-5183-408F-9526-4C9443FDE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9F2CB-4369-4F05-879E-00A255876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00D0BD-6945-43B2-AC32-41F5FEDBF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ED32E-7143-40B1-9B9F-F628FB45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2110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65D8-532C-4494-AE7E-B2E997E9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6E4D6-40D5-4AE0-BA6E-E36D9FF7E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a-E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402C2-1609-4F9C-BA79-110A94BC3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428F5-74EE-4943-9170-8B579C619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CCFA0-725E-4033-94E1-6A372C1D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0F4D5-3E46-49CD-A446-2E753887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68431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726C06-369F-4B42-903D-08FE9988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aa-E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332D3-0752-4AD5-B159-5A0DE77A8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6273A-3E3B-4DCD-B067-87DA72036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CBEC-5B8D-411B-89CA-794B9F3A7557}" type="datetimeFigureOut">
              <a:rPr lang="aa-ET" smtClean="0"/>
              <a:t>01/19/2020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3CB2C-594E-4C43-BD55-97FFA9BC1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568E7-9F33-4B49-8781-911285814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F16A-4DBD-459D-9924-70C86CD8054D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7439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a-E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33D5-6A77-46E8-8FDE-2C0381DAA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Industrial Project Final meeting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sz="4000" dirty="0"/>
              <a:t>Build your own digital 3D clone using Augmented Reality </a:t>
            </a:r>
            <a:endParaRPr lang="aa-ET" sz="4000" b="1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06129-2B4B-4062-92EB-471D70E79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Students – Amit </a:t>
            </a:r>
            <a:r>
              <a:rPr lang="en-US" dirty="0" err="1"/>
              <a:t>weil</a:t>
            </a:r>
            <a:r>
              <a:rPr lang="en-US" dirty="0"/>
              <a:t> &amp; Elon </a:t>
            </a:r>
            <a:r>
              <a:rPr lang="en-US" dirty="0" err="1"/>
              <a:t>Grubman</a:t>
            </a:r>
            <a:endParaRPr lang="en-US" dirty="0"/>
          </a:p>
          <a:p>
            <a:r>
              <a:rPr lang="en-US" dirty="0"/>
              <a:t>IBM supervisors – </a:t>
            </a:r>
            <a:r>
              <a:rPr lang="en-US" dirty="0" err="1"/>
              <a:t>Yochay</a:t>
            </a:r>
            <a:r>
              <a:rPr lang="en-US" dirty="0"/>
              <a:t> </a:t>
            </a:r>
            <a:r>
              <a:rPr lang="en-US" dirty="0" err="1"/>
              <a:t>Tzur</a:t>
            </a:r>
            <a:r>
              <a:rPr lang="en-US" dirty="0"/>
              <a:t>,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Raz</a:t>
            </a:r>
            <a:r>
              <a:rPr lang="en-US" dirty="0"/>
              <a:t> </a:t>
            </a:r>
            <a:r>
              <a:rPr lang="en-US" dirty="0" err="1"/>
              <a:t>goldfarb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66406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2651-A7A6-44FC-9C5D-842C22E1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convergence to zero w.r.t SIGMA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F0077F-FD87-498C-A2F1-B2DC3F194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6393"/>
            <a:ext cx="3882726" cy="2514818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1211E3-75C7-4E02-85E8-E15B67BCA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95" y="2177558"/>
            <a:ext cx="3627434" cy="390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9487E-38DC-4FF4-AD09-4DFEDAF41BF7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1ED34-F590-4CAC-B5E2-3A429E43766D}"/>
              </a:ext>
            </a:extLst>
          </p:cNvPr>
          <p:cNvSpPr txBox="1"/>
          <p:nvPr/>
        </p:nvSpPr>
        <p:spPr>
          <a:xfrm>
            <a:off x="8894928" y="2177558"/>
            <a:ext cx="3075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The lower SIGMA is, the faster voxel’s confidence converge to zero, w.r.t its distance from the feature.</a:t>
            </a:r>
          </a:p>
          <a:p>
            <a:pPr algn="l"/>
            <a:r>
              <a:rPr lang="en-US" dirty="0"/>
              <a:t>Which means only voxels that are close to any feature will have a meaning to us.</a:t>
            </a:r>
          </a:p>
        </p:txBody>
      </p:sp>
    </p:spTree>
    <p:extLst>
      <p:ext uri="{BB962C8B-B14F-4D97-AF65-F5344CB8AC3E}">
        <p14:creationId xmlns:p14="http://schemas.microsoft.com/office/powerpoint/2010/main" val="10939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0060-B428-4906-9D6D-CED4367B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calculation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C8F0-E4F2-40B6-B326-16C7A6A39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22" y="1347716"/>
            <a:ext cx="10728278" cy="4829247"/>
          </a:xfrm>
        </p:spPr>
        <p:txBody>
          <a:bodyPr>
            <a:normAutofit/>
          </a:bodyPr>
          <a:lstStyle/>
          <a:p>
            <a:r>
              <a:rPr lang="en-US" sz="1800" dirty="0"/>
              <a:t>The distance parameter denotes a voxel’s distance from a feature, therefore voxels that a holds a feature within them, will initially have zero as their distance.</a:t>
            </a:r>
          </a:p>
          <a:p>
            <a:r>
              <a:rPr lang="en-US" sz="1800" dirty="0"/>
              <a:t> distance calculation :</a:t>
            </a:r>
          </a:p>
          <a:p>
            <a:pPr marL="0" indent="0">
              <a:buNone/>
            </a:pPr>
            <a:r>
              <a:rPr lang="en-US" sz="1800" dirty="0"/>
              <a:t>if voxel </a:t>
            </a:r>
            <a:r>
              <a:rPr lang="en-US" sz="1800" dirty="0" err="1"/>
              <a:t>dosent</a:t>
            </a:r>
            <a:r>
              <a:rPr lang="en-US" sz="1800" dirty="0"/>
              <a:t> have distance yet its distance would be: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distance = tanh(</a:t>
            </a:r>
            <a:r>
              <a:rPr lang="en-US" sz="1800" dirty="0">
                <a:solidFill>
                  <a:srgbClr val="908B25"/>
                </a:solidFill>
                <a:effectLst/>
              </a:rPr>
              <a:t>ALPHA </a:t>
            </a:r>
            <a:r>
              <a:rPr lang="en-US" sz="1800" dirty="0"/>
              <a:t>* (</a:t>
            </a:r>
            <a:r>
              <a:rPr lang="en-US" sz="1800" dirty="0" err="1"/>
              <a:t>s_voxel</a:t>
            </a:r>
            <a:r>
              <a:rPr lang="en-US" sz="1800" dirty="0"/>
              <a:t> - 1))</a:t>
            </a:r>
            <a:r>
              <a:rPr lang="en-US" sz="1800" dirty="0">
                <a:solidFill>
                  <a:srgbClr val="CC7832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rgbClr val="CC7832"/>
              </a:solidFill>
              <a:effectLst/>
            </a:endParaRPr>
          </a:p>
          <a:p>
            <a:pPr marL="0" indent="0">
              <a:buNone/>
            </a:pPr>
            <a:r>
              <a:rPr lang="en-US" sz="1800" dirty="0"/>
              <a:t>if a voxel has already a distance, its new distance would be: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400" dirty="0"/>
              <a:t>(</a:t>
            </a:r>
            <a:r>
              <a:rPr lang="en-US" sz="1400" dirty="0" err="1"/>
              <a:t>vox.oldDistance</a:t>
            </a:r>
            <a:r>
              <a:rPr lang="en-US" sz="1400" dirty="0"/>
              <a:t>)* (</a:t>
            </a:r>
            <a:r>
              <a:rPr lang="en-US" sz="1400" dirty="0" err="1"/>
              <a:t>vox.oldConfidence</a:t>
            </a:r>
            <a:r>
              <a:rPr lang="en-US" sz="1400" dirty="0"/>
              <a:t> )   + tanh(</a:t>
            </a:r>
            <a:r>
              <a:rPr lang="en-US" sz="1400" dirty="0">
                <a:solidFill>
                  <a:srgbClr val="908B25"/>
                </a:solidFill>
                <a:effectLst/>
              </a:rPr>
              <a:t>ALPHA </a:t>
            </a:r>
            <a:r>
              <a:rPr lang="en-US" sz="1400" dirty="0"/>
              <a:t>* (</a:t>
            </a:r>
            <a:r>
              <a:rPr lang="en-US" sz="1400" dirty="0" err="1"/>
              <a:t>s_voxel</a:t>
            </a:r>
            <a:r>
              <a:rPr lang="en-US" sz="1400" dirty="0"/>
              <a:t> - 1))</a:t>
            </a:r>
            <a:r>
              <a:rPr lang="en-US" sz="1400" dirty="0">
                <a:solidFill>
                  <a:srgbClr val="CC7832"/>
                </a:solidFill>
              </a:rPr>
              <a:t>  </a:t>
            </a:r>
            <a:r>
              <a:rPr lang="en-US" sz="1400" dirty="0"/>
              <a:t>* </a:t>
            </a:r>
            <a:r>
              <a:rPr lang="en-US" sz="1400" dirty="0" err="1"/>
              <a:t>exp</a:t>
            </a:r>
            <a:r>
              <a:rPr lang="en-US" sz="1400" dirty="0"/>
              <a:t>(-pow(</a:t>
            </a:r>
            <a:r>
              <a:rPr lang="en-US" sz="1400" dirty="0" err="1"/>
              <a:t>s_voxel</a:t>
            </a:r>
            <a:r>
              <a:rPr lang="en-US" sz="1400" dirty="0"/>
              <a:t> - 1</a:t>
            </a:r>
            <a:r>
              <a:rPr lang="en-US" sz="1400" dirty="0">
                <a:solidFill>
                  <a:srgbClr val="CC7832"/>
                </a:solidFill>
                <a:effectLst/>
              </a:rPr>
              <a:t>, </a:t>
            </a:r>
            <a:r>
              <a:rPr lang="en-US" sz="1400" dirty="0">
                <a:solidFill>
                  <a:srgbClr val="6897BB"/>
                </a:solidFill>
                <a:effectLst/>
              </a:rPr>
              <a:t>2</a:t>
            </a:r>
            <a:r>
              <a:rPr lang="en-US" sz="1400" dirty="0"/>
              <a:t>) / (</a:t>
            </a:r>
            <a:r>
              <a:rPr lang="en-US" sz="1400" dirty="0">
                <a:solidFill>
                  <a:srgbClr val="908B25"/>
                </a:solidFill>
                <a:effectLst/>
              </a:rPr>
              <a:t>SIGMA </a:t>
            </a:r>
            <a:r>
              <a:rPr lang="en-US" sz="1400" dirty="0"/>
              <a:t>* </a:t>
            </a:r>
            <a:r>
              <a:rPr lang="en-US" sz="1400" dirty="0">
                <a:solidFill>
                  <a:srgbClr val="908B25"/>
                </a:solidFill>
                <a:effectLst/>
              </a:rPr>
              <a:t>SIGMA</a:t>
            </a:r>
            <a:r>
              <a:rPr lang="en-US" sz="1400" dirty="0"/>
              <a:t>))))</a:t>
            </a:r>
          </a:p>
          <a:p>
            <a:pPr marL="0" indent="0">
              <a:buNone/>
            </a:pPr>
            <a:r>
              <a:rPr lang="en-US" sz="1400" dirty="0"/>
              <a:t>              	   / (</a:t>
            </a:r>
            <a:r>
              <a:rPr lang="en-US" sz="1400" dirty="0" err="1"/>
              <a:t>vox.oldConfidence</a:t>
            </a:r>
            <a:r>
              <a:rPr lang="en-US" sz="1400" dirty="0"/>
              <a:t> + </a:t>
            </a:r>
            <a:r>
              <a:rPr lang="en-US" sz="1400" dirty="0" err="1"/>
              <a:t>exp</a:t>
            </a:r>
            <a:r>
              <a:rPr lang="en-US" sz="1400" dirty="0"/>
              <a:t>(-pow(</a:t>
            </a:r>
            <a:r>
              <a:rPr lang="en-US" sz="1400" dirty="0" err="1"/>
              <a:t>s_voxel</a:t>
            </a:r>
            <a:r>
              <a:rPr lang="en-US" sz="1400" dirty="0"/>
              <a:t> - 1</a:t>
            </a:r>
            <a:r>
              <a:rPr lang="en-US" sz="1400" dirty="0">
                <a:solidFill>
                  <a:srgbClr val="CC7832"/>
                </a:solidFill>
                <a:effectLst/>
              </a:rPr>
              <a:t>, </a:t>
            </a:r>
            <a:r>
              <a:rPr lang="en-US" sz="1400" dirty="0">
                <a:solidFill>
                  <a:srgbClr val="6897BB"/>
                </a:solidFill>
                <a:effectLst/>
              </a:rPr>
              <a:t>2</a:t>
            </a:r>
            <a:r>
              <a:rPr lang="en-US" sz="1400" dirty="0"/>
              <a:t>) / (</a:t>
            </a:r>
            <a:r>
              <a:rPr lang="en-US" sz="1400" dirty="0">
                <a:solidFill>
                  <a:srgbClr val="908B25"/>
                </a:solidFill>
                <a:effectLst/>
              </a:rPr>
              <a:t>SIGMA </a:t>
            </a:r>
            <a:r>
              <a:rPr lang="en-US" sz="1400" dirty="0"/>
              <a:t>* </a:t>
            </a:r>
            <a:r>
              <a:rPr lang="en-US" sz="1400" dirty="0">
                <a:solidFill>
                  <a:srgbClr val="908B25"/>
                </a:solidFill>
                <a:effectLst/>
              </a:rPr>
              <a:t>SIGMA</a:t>
            </a:r>
            <a:r>
              <a:rPr lang="en-US" sz="1400" dirty="0"/>
              <a:t>)))))</a:t>
            </a:r>
            <a:r>
              <a:rPr lang="en-US" sz="1400" dirty="0">
                <a:solidFill>
                  <a:srgbClr val="CC7832"/>
                </a:solidFill>
                <a:effectLst/>
              </a:rPr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US" sz="1800" dirty="0"/>
              <a:t>Which means a voxel’s distance is a weighted average of its  </a:t>
            </a:r>
            <a:r>
              <a:rPr lang="en-US" sz="1800" dirty="0" err="1"/>
              <a:t>S_voxel</a:t>
            </a:r>
            <a:r>
              <a:rPr lang="en-US" sz="1800" dirty="0"/>
              <a:t> and its confidence.</a:t>
            </a:r>
          </a:p>
          <a:p>
            <a:pPr marL="0" indent="0">
              <a:buNone/>
            </a:pPr>
            <a:r>
              <a:rPr lang="en-US" sz="1800" dirty="0"/>
              <a:t>Explanation regarding  tanh(</a:t>
            </a:r>
            <a:r>
              <a:rPr lang="en-US" sz="1800" dirty="0">
                <a:solidFill>
                  <a:srgbClr val="908B25"/>
                </a:solidFill>
                <a:effectLst/>
              </a:rPr>
              <a:t>ALPHA </a:t>
            </a:r>
            <a:r>
              <a:rPr lang="en-US" sz="1800" dirty="0"/>
              <a:t>* (</a:t>
            </a:r>
            <a:r>
              <a:rPr lang="en-US" sz="1800" dirty="0" err="1"/>
              <a:t>s_voxel</a:t>
            </a:r>
            <a:r>
              <a:rPr lang="en-US" sz="1800" dirty="0"/>
              <a:t> - </a:t>
            </a:r>
            <a:r>
              <a:rPr lang="en-US" sz="1800" dirty="0" err="1"/>
              <a:t>s_point</a:t>
            </a:r>
            <a:r>
              <a:rPr lang="en-US" sz="1800" dirty="0"/>
              <a:t>))</a:t>
            </a:r>
            <a:r>
              <a:rPr lang="en-US" sz="1800" dirty="0">
                <a:solidFill>
                  <a:srgbClr val="CC7832"/>
                </a:solidFill>
              </a:rPr>
              <a:t> </a:t>
            </a:r>
            <a:r>
              <a:rPr lang="en-US" sz="1800" dirty="0"/>
              <a:t>is on the next slide/</a:t>
            </a:r>
            <a:endParaRPr lang="en-US" sz="1800" dirty="0">
              <a:effectLst/>
            </a:endParaRPr>
          </a:p>
          <a:p>
            <a:pPr marL="0" indent="0">
              <a:buNone/>
            </a:pPr>
            <a:endParaRPr lang="en-US" sz="1800" dirty="0">
              <a:solidFill>
                <a:srgbClr val="CC7832"/>
              </a:solidFill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5974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D192-A596-4086-ACA8-D4F1637D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>
              <a:buNone/>
            </a:pP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tanh(</a:t>
            </a:r>
            <a:r>
              <a:rPr lang="en-US" sz="4400" dirty="0">
                <a:solidFill>
                  <a:srgbClr val="908B25"/>
                </a:solidFill>
                <a:effectLst/>
              </a:rPr>
              <a:t>ALPHA </a:t>
            </a:r>
            <a:r>
              <a:rPr lang="en-US" sz="4400" dirty="0"/>
              <a:t>* (</a:t>
            </a:r>
            <a:r>
              <a:rPr lang="en-US" sz="4400" dirty="0" err="1"/>
              <a:t>s_voxel</a:t>
            </a:r>
            <a:r>
              <a:rPr lang="en-US" sz="4400" dirty="0"/>
              <a:t> - 1))</a:t>
            </a:r>
            <a:r>
              <a:rPr lang="en-US" sz="4400" dirty="0">
                <a:solidFill>
                  <a:srgbClr val="CC7832"/>
                </a:solidFill>
                <a:effectLst/>
              </a:rPr>
              <a:t>;</a:t>
            </a:r>
            <a:br>
              <a:rPr lang="en-US" sz="4400" dirty="0">
                <a:solidFill>
                  <a:srgbClr val="CC7832"/>
                </a:solidFill>
                <a:effectLst/>
              </a:rPr>
            </a:br>
            <a:br>
              <a:rPr lang="en-US" sz="4400" dirty="0">
                <a:solidFill>
                  <a:srgbClr val="CC7832"/>
                </a:solidFill>
                <a:effectLst/>
              </a:rPr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81980-1177-4521-AC88-0CBBBA5F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Tanh’s range is [-1, 1] , there for voxels that are located on the part of 	the ray that is before the given feature, will have negative distance</a:t>
            </a:r>
          </a:p>
          <a:p>
            <a:pPr marL="0" indent="0">
              <a:buNone/>
            </a:pPr>
            <a:r>
              <a:rPr lang="en-US" dirty="0"/>
              <a:t>	w.r.t to the given feature.</a:t>
            </a:r>
          </a:p>
          <a:p>
            <a:pPr marL="0" indent="0">
              <a:buNone/>
            </a:pPr>
            <a:r>
              <a:rPr lang="en-US" dirty="0"/>
              <a:t>	Voxels that are located on the part of the ray that is after the 	</a:t>
            </a:r>
            <a:r>
              <a:rPr lang="en-US"/>
              <a:t>given 	feature</a:t>
            </a:r>
            <a:r>
              <a:rPr lang="en-US" dirty="0"/>
              <a:t>, will have positive distance w.r.t the given feature.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ALPHA parameter determines how fast the tanh function will converge to 1 &amp; -1 respectively , therefore determines if voxels that are close to the feature will have higher or lower distance values respectively.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73575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818E-7C0A-48C7-96B3-CF3BBF06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convergence w.r.t ALPHA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36677D-150B-4717-99B7-8CD9D034C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2" y="1802878"/>
            <a:ext cx="2646427" cy="4351338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F9E9A0-887C-466D-B792-9F946511D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91" y="1690688"/>
            <a:ext cx="2796782" cy="4492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F5E7B-251E-4CFE-8A6C-31CEC7E2FA0E}"/>
              </a:ext>
            </a:extLst>
          </p:cNvPr>
          <p:cNvSpPr txBox="1"/>
          <p:nvPr/>
        </p:nvSpPr>
        <p:spPr>
          <a:xfrm>
            <a:off x="7240137" y="1690688"/>
            <a:ext cx="45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The higher the ALPHA is the faster the function converge to 1 and -1 respectively.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432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Arkit</a:t>
            </a:r>
            <a:r>
              <a:rPr lang="en-US" sz="2800" dirty="0"/>
              <a:t> features from our jeep scan presented in </a:t>
            </a:r>
            <a:r>
              <a:rPr lang="en-US" sz="2800" dirty="0" err="1"/>
              <a:t>mashlab</a:t>
            </a:r>
            <a:r>
              <a:rPr lang="en-US" sz="2800" dirty="0"/>
              <a:t> as .ply file</a:t>
            </a:r>
            <a:endParaRPr lang="he-IL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2" y="1986756"/>
            <a:ext cx="7077075" cy="4029075"/>
          </a:xfrm>
        </p:spPr>
      </p:pic>
    </p:spTree>
    <p:extLst>
      <p:ext uri="{BB962C8B-B14F-4D97-AF65-F5344CB8AC3E}">
        <p14:creationId xmlns:p14="http://schemas.microsoft.com/office/powerpoint/2010/main" val="3877450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Arkit</a:t>
            </a:r>
            <a:r>
              <a:rPr lang="en-US" sz="2800" dirty="0"/>
              <a:t> features together with our grid w.r.t voxel’s confidence, first version (not accurate one).</a:t>
            </a:r>
            <a:endParaRPr lang="he-IL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24" y="1825625"/>
            <a:ext cx="5913552" cy="4351338"/>
          </a:xfrm>
        </p:spPr>
      </p:pic>
    </p:spTree>
    <p:extLst>
      <p:ext uri="{BB962C8B-B14F-4D97-AF65-F5344CB8AC3E}">
        <p14:creationId xmlns:p14="http://schemas.microsoft.com/office/powerpoint/2010/main" val="333091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08ACF-5126-4F99-934D-C2CFFB7D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ArKit</a:t>
            </a:r>
            <a:r>
              <a:rPr lang="en-US" dirty="0"/>
              <a:t> features with our grid w.r.t confidence,</a:t>
            </a:r>
            <a:br>
              <a:rPr lang="en-US" dirty="0"/>
            </a:br>
            <a:r>
              <a:rPr lang="en-US" dirty="0"/>
              <a:t>more accurate version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E30A8F-E7E2-43D7-8301-D8B3D9953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41" y="1888177"/>
            <a:ext cx="7792542" cy="4351338"/>
          </a:xfrm>
        </p:spPr>
      </p:pic>
    </p:spTree>
    <p:extLst>
      <p:ext uri="{BB962C8B-B14F-4D97-AF65-F5344CB8AC3E}">
        <p14:creationId xmlns:p14="http://schemas.microsoft.com/office/powerpoint/2010/main" val="741813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3F3C-1978-4E68-8AA7-19A06D224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First step of using marching cubes </a:t>
            </a:r>
            <a:r>
              <a:rPr lang="en-US" sz="2800" dirty="0" err="1"/>
              <a:t>algorithim</a:t>
            </a:r>
            <a:r>
              <a:rPr lang="en-US" sz="2800" dirty="0"/>
              <a:t> was to create a mesh of a  ball, which is easier to verify correctness.</a:t>
            </a:r>
            <a:endParaRPr lang="aa-ET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34" y="1880369"/>
            <a:ext cx="7305499" cy="4052072"/>
          </a:xfrm>
        </p:spPr>
      </p:pic>
    </p:spTree>
    <p:extLst>
      <p:ext uri="{BB962C8B-B14F-4D97-AF65-F5344CB8AC3E}">
        <p14:creationId xmlns:p14="http://schemas.microsoft.com/office/powerpoint/2010/main" val="27609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E882-8F00-4D2D-8DAF-B8A5F0690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First attempt to create a mesh from our jeep scan, obviously not a correct one.</a:t>
            </a:r>
            <a:endParaRPr lang="aa-ET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734" y="1825625"/>
            <a:ext cx="7830532" cy="4351338"/>
          </a:xfrm>
        </p:spPr>
      </p:pic>
    </p:spTree>
    <p:extLst>
      <p:ext uri="{BB962C8B-B14F-4D97-AF65-F5344CB8AC3E}">
        <p14:creationId xmlns:p14="http://schemas.microsoft.com/office/powerpoint/2010/main" val="49439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Anoter</a:t>
            </a:r>
            <a:r>
              <a:rPr lang="en-US" sz="2800" dirty="0"/>
              <a:t> attempt to create a mesh, still not accurate (features are in gray)</a:t>
            </a:r>
            <a:endParaRPr lang="he-IL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BD8E45A-47F9-4D68-813D-766CE843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01" y="2410013"/>
            <a:ext cx="6852313" cy="2663889"/>
          </a:xfrm>
        </p:spPr>
      </p:pic>
    </p:spTree>
    <p:extLst>
      <p:ext uri="{BB962C8B-B14F-4D97-AF65-F5344CB8AC3E}">
        <p14:creationId xmlns:p14="http://schemas.microsoft.com/office/powerpoint/2010/main" val="2246909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 and methodology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328" y="1632045"/>
            <a:ext cx="10688472" cy="454491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Goal</a:t>
            </a:r>
          </a:p>
          <a:p>
            <a:pPr lvl="1"/>
            <a:r>
              <a:rPr lang="en-US" dirty="0"/>
              <a:t>Creating a 3D model based on </a:t>
            </a:r>
            <a:r>
              <a:rPr lang="en-US" dirty="0" err="1"/>
              <a:t>ArKit</a:t>
            </a:r>
            <a:r>
              <a:rPr lang="en-US" dirty="0"/>
              <a:t> scans, apply it on different scans.</a:t>
            </a:r>
          </a:p>
          <a:p>
            <a:pPr marL="0" indent="0"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indent="0">
              <a:buNone/>
            </a:pPr>
            <a:r>
              <a:rPr lang="en-US" b="0" i="0" u="sng" dirty="0">
                <a:solidFill>
                  <a:srgbClr val="1D1C1D"/>
                </a:solidFill>
                <a:effectLst/>
                <a:latin typeface="Slack-Lato"/>
              </a:rPr>
              <a:t>Methodology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endParaRPr lang="en-US" dirty="0"/>
          </a:p>
          <a:p>
            <a:pPr lvl="1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Volumetric scanning - integrate features into grid.</a:t>
            </a:r>
          </a:p>
          <a:p>
            <a:pPr lvl="1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ray casting - scan along features ray</a:t>
            </a:r>
          </a:p>
          <a:p>
            <a:pPr lvl="1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create mesh using marching cubes</a:t>
            </a:r>
            <a:br>
              <a:rPr lang="en-US" dirty="0"/>
            </a:br>
            <a:endParaRPr lang="he-IL" dirty="0"/>
          </a:p>
          <a:p>
            <a:pPr lvl="1"/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660432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accurate mesh, still not enough</a:t>
            </a:r>
            <a:endParaRPr lang="he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1F3034-6F03-4588-9C2A-AC126206D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568" y="2132463"/>
            <a:ext cx="6425820" cy="3221498"/>
          </a:xfrm>
        </p:spPr>
      </p:pic>
    </p:spTree>
    <p:extLst>
      <p:ext uri="{BB962C8B-B14F-4D97-AF65-F5344CB8AC3E}">
        <p14:creationId xmlns:p14="http://schemas.microsoft.com/office/powerpoint/2010/main" val="187847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1CE9-D886-4631-B023-57B08DF54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After debugging, changing the grid size, ALPHA, SIGMA, and each voxel size we could manage to get a better results</a:t>
            </a:r>
            <a:endParaRPr lang="en-IL" sz="28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E09285-C345-406A-B1EF-409B12B60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61" y="2230994"/>
            <a:ext cx="6322794" cy="2949196"/>
          </a:xfrm>
        </p:spPr>
      </p:pic>
    </p:spTree>
    <p:extLst>
      <p:ext uri="{BB962C8B-B14F-4D97-AF65-F5344CB8AC3E}">
        <p14:creationId xmlns:p14="http://schemas.microsoft.com/office/powerpoint/2010/main" val="218449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1AE2-AA0D-4F3E-A256-9B1974A3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Mesh, grid w.r.t confidence, grid boundaries (in pink), and the camera positions (in yellow)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A953161-1FC0-442F-9E37-649B5793B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10" y="2199008"/>
            <a:ext cx="5096892" cy="3604572"/>
          </a:xfrm>
        </p:spPr>
      </p:pic>
    </p:spTree>
    <p:extLst>
      <p:ext uri="{BB962C8B-B14F-4D97-AF65-F5344CB8AC3E}">
        <p14:creationId xmlns:p14="http://schemas.microsoft.com/office/powerpoint/2010/main" val="197939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ACA1-D172-4E55-A288-FC39980C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Meshs</a:t>
            </a:r>
            <a:r>
              <a:rPr lang="en-US" dirty="0"/>
              <a:t> from </a:t>
            </a:r>
            <a:r>
              <a:rPr lang="en-US" dirty="0" err="1"/>
              <a:t>diffrent</a:t>
            </a:r>
            <a:r>
              <a:rPr lang="en-US" dirty="0"/>
              <a:t> scans</a:t>
            </a:r>
            <a:endParaRPr lang="en-IL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80B43B-53AB-489B-A1CF-4C37651F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77" y="2074770"/>
            <a:ext cx="5893420" cy="3602280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C5C990-51E2-4F73-9534-28823B37F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6" y="2012373"/>
            <a:ext cx="4886236" cy="3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0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D299-C283-4A81-9C3F-0C1BA661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can go next?</a:t>
            </a:r>
            <a:endParaRPr lang="en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83E6A5-490A-4C23-A932-0D567DF6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Densify </a:t>
            </a:r>
            <a:r>
              <a:rPr lang="en-US" dirty="0" err="1"/>
              <a:t>Arkit</a:t>
            </a:r>
            <a:r>
              <a:rPr lang="en-US" dirty="0"/>
              <a:t> data with densification </a:t>
            </a:r>
            <a:r>
              <a:rPr lang="en-US" dirty="0" err="1"/>
              <a:t>algorithims</a:t>
            </a:r>
            <a:r>
              <a:rPr lang="en-US" dirty="0"/>
              <a:t> such as searching feature along </a:t>
            </a:r>
            <a:r>
              <a:rPr lang="en-US" dirty="0" err="1"/>
              <a:t>epipolar</a:t>
            </a:r>
            <a:r>
              <a:rPr lang="en-US" dirty="0"/>
              <a:t> line.</a:t>
            </a:r>
          </a:p>
          <a:p>
            <a:r>
              <a:rPr lang="en-US" dirty="0"/>
              <a:t>2. develop real – time mobile application for scanning and creating the 3D model.</a:t>
            </a:r>
          </a:p>
          <a:p>
            <a:r>
              <a:rPr lang="en-US" dirty="0"/>
              <a:t>3. create a mesh “on the fly”, other than create complete scan and then create a mesh out of it.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0611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0445-7650-4BBC-8EDF-33FF8E8B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DA77-ABB5-4F9E-9751-A76C0D362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/>
              <a:t>	       The End</a:t>
            </a:r>
            <a:endParaRPr lang="en-IL" sz="9600" dirty="0"/>
          </a:p>
        </p:txBody>
      </p:sp>
    </p:spTree>
    <p:extLst>
      <p:ext uri="{BB962C8B-B14F-4D97-AF65-F5344CB8AC3E}">
        <p14:creationId xmlns:p14="http://schemas.microsoft.com/office/powerpoint/2010/main" val="1431184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0B2E-C0D8-4F23-8F21-87CFC7AD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timeline &amp; Milestones we’ve achieved so far</a:t>
            </a:r>
            <a:endParaRPr lang="aa-ET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1CDB-59E6-4AD4-92ED-317D798A5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/>
              <a:t>Week 1</a:t>
            </a:r>
            <a:r>
              <a:rPr lang="en-US" dirty="0"/>
              <a:t> - Setting up the working environment, installing OpenCV, getting a better understanding of the project objectives</a:t>
            </a:r>
          </a:p>
          <a:p>
            <a:r>
              <a:rPr lang="en-US" dirty="0"/>
              <a:t>Parse </a:t>
            </a:r>
            <a:r>
              <a:rPr lang="en-US" dirty="0" err="1"/>
              <a:t>ARkit</a:t>
            </a:r>
            <a:r>
              <a:rPr lang="en-US" dirty="0"/>
              <a:t> into our classes, creating a basic design for the project.</a:t>
            </a:r>
          </a:p>
          <a:p>
            <a:r>
              <a:rPr lang="en-US" u="sng" dirty="0"/>
              <a:t>Week 2 + 3</a:t>
            </a:r>
            <a:r>
              <a:rPr lang="en-US" dirty="0"/>
              <a:t> - Understand how to load &amp; display images with OpenCV, implementing projection of 3D point into a 2D image, verifying the correctness of our code by checking the point position from different frames.</a:t>
            </a:r>
          </a:p>
          <a:p>
            <a:r>
              <a:rPr lang="en-US" u="sng" dirty="0"/>
              <a:t>Week 4</a:t>
            </a:r>
            <a:r>
              <a:rPr lang="en-US" dirty="0"/>
              <a:t> -Implementing a 3D grid containing voxels.</a:t>
            </a:r>
          </a:p>
          <a:p>
            <a:r>
              <a:rPr lang="en-US" u="sng" dirty="0"/>
              <a:t>Week 5 + 6</a:t>
            </a:r>
            <a:r>
              <a:rPr lang="en-US" dirty="0"/>
              <a:t> -Ray casting with </a:t>
            </a:r>
            <a:r>
              <a:rPr lang="en-US" dirty="0" err="1"/>
              <a:t>ARkit</a:t>
            </a:r>
            <a:r>
              <a:rPr lang="en-US" dirty="0"/>
              <a:t> features and frame’s camera’s positions, using </a:t>
            </a:r>
            <a:r>
              <a:rPr lang="en-US" dirty="0" err="1"/>
              <a:t>bresenham’s</a:t>
            </a:r>
            <a:r>
              <a:rPr lang="en-US" dirty="0"/>
              <a:t> algorithm to mark voxels accordingly.</a:t>
            </a:r>
          </a:p>
          <a:p>
            <a:r>
              <a:rPr lang="en-US" u="sng" dirty="0"/>
              <a:t>Week 7</a:t>
            </a:r>
            <a:r>
              <a:rPr lang="en-US" dirty="0"/>
              <a:t> -Add confidence and distance field to each voxel and update them according to the number of rays touching the voxel.</a:t>
            </a:r>
          </a:p>
          <a:p>
            <a:r>
              <a:rPr lang="en-US" dirty="0"/>
              <a:t>Verifying correctness of the code, presenting the ray casting output on the 3D grid and presenting the grid in all of the frames.</a:t>
            </a:r>
          </a:p>
        </p:txBody>
      </p:sp>
    </p:spTree>
    <p:extLst>
      <p:ext uri="{BB962C8B-B14F-4D97-AF65-F5344CB8AC3E}">
        <p14:creationId xmlns:p14="http://schemas.microsoft.com/office/powerpoint/2010/main" val="39070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0A41-1075-4F57-99A1-91E4B1E8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Project timeline </a:t>
            </a:r>
            <a:r>
              <a:rPr lang="en-US" b="1" dirty="0" err="1">
                <a:solidFill>
                  <a:srgbClr val="FF0000"/>
                </a:solidFill>
              </a:rPr>
              <a:t>contd</a:t>
            </a:r>
            <a:endParaRPr lang="aa-ET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F0F8-767E-4E64-AC65-2B73DA6EE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u="sng" dirty="0"/>
              <a:t>Week 8</a:t>
            </a:r>
            <a:r>
              <a:rPr lang="en-US" dirty="0"/>
              <a:t> - Creating an heat map of the grid according to the confidence values</a:t>
            </a:r>
          </a:p>
          <a:p>
            <a:r>
              <a:rPr lang="en-US" u="sng" dirty="0"/>
              <a:t>Week 9 + 10 </a:t>
            </a:r>
            <a:r>
              <a:rPr lang="en-US" dirty="0"/>
              <a:t>- integration of our program with marching cube </a:t>
            </a:r>
            <a:r>
              <a:rPr lang="en-US" dirty="0" err="1"/>
              <a:t>algorithim</a:t>
            </a:r>
            <a:r>
              <a:rPr lang="en-US" dirty="0"/>
              <a:t> in order to create mesh from our grid, starting from a circle example.</a:t>
            </a:r>
          </a:p>
          <a:p>
            <a:pPr marL="0" indent="0">
              <a:buNone/>
            </a:pPr>
            <a:r>
              <a:rPr lang="en-US" dirty="0"/>
              <a:t>   Densify the given </a:t>
            </a:r>
            <a:r>
              <a:rPr lang="en-US" dirty="0" err="1"/>
              <a:t>ARkit</a:t>
            </a:r>
            <a:r>
              <a:rPr lang="en-US" dirty="0"/>
              <a:t> data and create a thicker less sparse 3D model</a:t>
            </a:r>
          </a:p>
          <a:p>
            <a:pPr marL="0" indent="0">
              <a:buNone/>
            </a:pPr>
            <a:r>
              <a:rPr lang="en-US" dirty="0"/>
              <a:t>   create ply files for camera positions, features, grid borders, grid</a:t>
            </a:r>
          </a:p>
          <a:p>
            <a:pPr marL="0" indent="0">
              <a:buNone/>
            </a:pPr>
            <a:r>
              <a:rPr lang="en-US" dirty="0"/>
              <a:t>   w.s.t confidence. 	</a:t>
            </a:r>
          </a:p>
          <a:p>
            <a:r>
              <a:rPr lang="en-US" u="sng" dirty="0"/>
              <a:t>Week 11 </a:t>
            </a:r>
            <a:r>
              <a:rPr lang="en-US" dirty="0"/>
              <a:t>- adjusting our code in order to receive a better looking model, create multiple meshes with different parameters to see the difference in the results.</a:t>
            </a:r>
          </a:p>
          <a:p>
            <a:r>
              <a:rPr lang="en-US" dirty="0"/>
              <a:t>Measuring our running time, make run time optimizations, eventually converging into the desired running time.</a:t>
            </a:r>
          </a:p>
          <a:p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77609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CA32-337D-4937-8626-138BE778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Some pictures from the process and explanations behind it</a:t>
            </a:r>
            <a:endParaRPr lang="aa-ET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5B5D-45D4-4723-90C6-A715B4F63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b="0" i="0" dirty="0">
                <a:solidFill>
                  <a:srgbClr val="1D1C1D"/>
                </a:solidFill>
                <a:effectLst/>
                <a:latin typeface="Monaco"/>
              </a:rPr>
            </a:br>
            <a:r>
              <a:rPr lang="en-US" dirty="0">
                <a:solidFill>
                  <a:srgbClr val="1D1C1D"/>
                </a:solidFill>
                <a:latin typeface="Monaco"/>
              </a:rPr>
              <a:t>some frames from one of the scans:</a:t>
            </a:r>
            <a:r>
              <a:rPr lang="en-US" b="0" i="0" dirty="0">
                <a:solidFill>
                  <a:srgbClr val="1D1C1D"/>
                </a:solidFill>
                <a:effectLst/>
                <a:latin typeface="Monaco"/>
              </a:rPr>
              <a:t> </a:t>
            </a:r>
            <a:endParaRPr lang="aa-ET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9708494-5BD6-44EA-BCF9-6008FC173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8" y="2851021"/>
            <a:ext cx="3838433" cy="2231718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A7ABA36-0954-4747-AC95-FA945618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69" y="3023961"/>
            <a:ext cx="3663622" cy="27477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D0F5EA6-3A50-41B7-9658-164E6E68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49" y="2851021"/>
            <a:ext cx="3363284" cy="25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9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E4A-2C04-48A2-86A6-D57A14A2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Projection of features on an image.</a:t>
            </a:r>
            <a:endParaRPr lang="en-IL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31E19-3E44-4569-8F52-32D9EE58C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612" y="2332462"/>
            <a:ext cx="5292121" cy="4060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3285B-DE8A-4F5C-8C1D-6D7AB38451C6}"/>
              </a:ext>
            </a:extLst>
          </p:cNvPr>
          <p:cNvSpPr txBox="1"/>
          <p:nvPr/>
        </p:nvSpPr>
        <p:spPr>
          <a:xfrm>
            <a:off x="358254" y="159649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Math behind projection of a 3D point in the world (Pw)  to a 2D picture: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Pc = (</a:t>
            </a:r>
            <a:r>
              <a:rPr lang="en-US" dirty="0">
                <a:effectLst/>
              </a:rPr>
              <a:t>R * </a:t>
            </a:r>
            <a:r>
              <a:rPr lang="en-US" dirty="0"/>
              <a:t>Pw) </a:t>
            </a:r>
            <a:r>
              <a:rPr lang="en-US" dirty="0">
                <a:effectLst/>
              </a:rPr>
              <a:t>+ T  (Pc = point in camera).</a:t>
            </a:r>
          </a:p>
          <a:p>
            <a:pPr algn="l"/>
            <a:r>
              <a:rPr lang="en-US" dirty="0" err="1"/>
              <a:t>Pd</a:t>
            </a:r>
            <a:r>
              <a:rPr lang="en-US" dirty="0"/>
              <a:t> = </a:t>
            </a:r>
            <a:r>
              <a:rPr lang="en-US" dirty="0" err="1"/>
              <a:t>Pc_z</a:t>
            </a:r>
            <a:r>
              <a:rPr lang="en-US" dirty="0"/>
              <a:t> (</a:t>
            </a:r>
            <a:r>
              <a:rPr lang="en-US" dirty="0" err="1"/>
              <a:t>Pd</a:t>
            </a:r>
            <a:r>
              <a:rPr lang="en-US" dirty="0"/>
              <a:t> = distance from camera)</a:t>
            </a:r>
          </a:p>
          <a:p>
            <a:pPr algn="l"/>
            <a:r>
              <a:rPr lang="en-US" dirty="0" err="1"/>
              <a:t>Pn</a:t>
            </a:r>
            <a:r>
              <a:rPr lang="en-US" dirty="0"/>
              <a:t> = Pc / </a:t>
            </a:r>
            <a:r>
              <a:rPr lang="en-US" dirty="0" err="1"/>
              <a:t>Pd</a:t>
            </a:r>
            <a:r>
              <a:rPr lang="en-US" dirty="0"/>
              <a:t> (</a:t>
            </a:r>
            <a:r>
              <a:rPr lang="en-US" dirty="0" err="1"/>
              <a:t>Pn</a:t>
            </a:r>
            <a:r>
              <a:rPr lang="en-US" dirty="0"/>
              <a:t> = projected normalized coordinates) </a:t>
            </a:r>
          </a:p>
          <a:p>
            <a:pPr algn="l"/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Pi = K*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Pn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, where K is the camera intrinsic parameters:</a:t>
            </a:r>
            <a:br>
              <a:rPr lang="en-US" dirty="0"/>
            </a:b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[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fx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0 cx</a:t>
            </a:r>
            <a:br>
              <a:rPr lang="en-US" dirty="0"/>
            </a:br>
            <a:r>
              <a:rPr lang="en-US" dirty="0"/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0 </a:t>
            </a:r>
            <a:r>
              <a:rPr lang="en-US" b="0" i="0" dirty="0" err="1">
                <a:solidFill>
                  <a:srgbClr val="1D1C1D"/>
                </a:solidFill>
                <a:effectLst/>
                <a:latin typeface="Slack-Lato"/>
              </a:rPr>
              <a:t>fy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cy</a:t>
            </a:r>
            <a:br>
              <a:rPr lang="en-US" dirty="0"/>
            </a:br>
            <a:r>
              <a:rPr lang="en-US" dirty="0"/>
              <a:t>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0 0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82A8-B130-4ABB-8E9D-532AE1D7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+mn-cs"/>
              </a:rPr>
              <a:t>creating the grid and project it to the image, project its center as well</a:t>
            </a:r>
            <a:endParaRPr lang="aa-ET" sz="2800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4226"/>
            <a:ext cx="566895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33D5B7-DA1C-4E30-BB99-AB1C8942AC59}"/>
              </a:ext>
            </a:extLst>
          </p:cNvPr>
          <p:cNvSpPr txBox="1"/>
          <p:nvPr/>
        </p:nvSpPr>
        <p:spPr>
          <a:xfrm>
            <a:off x="6762466" y="2014183"/>
            <a:ext cx="46845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We defined a grid’s axis by one of the frame’s axis.</a:t>
            </a:r>
          </a:p>
          <a:p>
            <a:pPr algn="l"/>
            <a:r>
              <a:rPr lang="en-US" dirty="0"/>
              <a:t>We calculated its center as an average of all of the features locations, there for its should contain most of the features from the scan.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044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81F3-8958-4478-AA1F-DE6B1198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cs typeface="+mn-cs"/>
              </a:rPr>
              <a:t>Ray casting example on the grid, projected to the image</a:t>
            </a:r>
            <a:endParaRPr lang="aa-ET" sz="2800" dirty="0">
              <a:cs typeface="+mn-cs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0" y="2035313"/>
            <a:ext cx="5801784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FD821-6EF8-4A13-A372-14DAE71C0FF3}"/>
              </a:ext>
            </a:extLst>
          </p:cNvPr>
          <p:cNvSpPr txBox="1"/>
          <p:nvPr/>
        </p:nvSpPr>
        <p:spPr>
          <a:xfrm>
            <a:off x="6374642" y="2180946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ray is defined by using the frame’s camera position</a:t>
            </a:r>
          </a:p>
          <a:p>
            <a:r>
              <a:rPr lang="en-US" dirty="0"/>
              <a:t>And a feature.</a:t>
            </a:r>
          </a:p>
          <a:p>
            <a:endParaRPr lang="en-US" dirty="0"/>
          </a:p>
          <a:p>
            <a:r>
              <a:rPr lang="en-US" dirty="0"/>
              <a:t>Ray equation : P0 + S * V.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P0  - is the camera position,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  -  the direction vector from the camera position to 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 is the amount of steps we need to take in V direction,</a:t>
            </a:r>
          </a:p>
          <a:p>
            <a:r>
              <a:rPr lang="en-US" dirty="0"/>
              <a:t>      in order To reach to each point on the ray, </a:t>
            </a:r>
          </a:p>
          <a:p>
            <a:r>
              <a:rPr lang="en-US" dirty="0"/>
              <a:t>      therefore each voxel Will have a unique S, we denote it as</a:t>
            </a:r>
          </a:p>
          <a:p>
            <a:r>
              <a:rPr lang="en-US" dirty="0"/>
              <a:t>      </a:t>
            </a:r>
            <a:r>
              <a:rPr lang="en-US" dirty="0" err="1"/>
              <a:t>S_voxel</a:t>
            </a:r>
            <a:r>
              <a:rPr lang="en-US" dirty="0"/>
              <a:t>.    </a:t>
            </a:r>
          </a:p>
        </p:txBody>
      </p:sp>
    </p:spTree>
    <p:extLst>
      <p:ext uri="{BB962C8B-B14F-4D97-AF65-F5344CB8AC3E}">
        <p14:creationId xmlns:p14="http://schemas.microsoft.com/office/powerpoint/2010/main" val="126460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Ray casting w.r.t voxel’s confidence (blue = higher confidence, red = lower confidence), presented in </a:t>
            </a:r>
            <a:r>
              <a:rPr lang="en-US" sz="2800" dirty="0" err="1"/>
              <a:t>meshlab</a:t>
            </a:r>
            <a:br>
              <a:rPr lang="en-US" sz="2800" dirty="0"/>
            </a:br>
            <a:endParaRPr lang="he-IL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1" y="1962102"/>
            <a:ext cx="5770604" cy="36933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E0460-151A-483C-9505-374362D49DC9}"/>
              </a:ext>
            </a:extLst>
          </p:cNvPr>
          <p:cNvSpPr txBox="1"/>
          <p:nvPr/>
        </p:nvSpPr>
        <p:spPr>
          <a:xfrm>
            <a:off x="6805559" y="1211475"/>
            <a:ext cx="513497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Math behind calculation of voxel’s confidence: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If the voxel’s hasn’t been initialized yet, its confidence would be :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exp</a:t>
            </a:r>
            <a:r>
              <a:rPr lang="en-US" dirty="0"/>
              <a:t>(-pow(</a:t>
            </a:r>
            <a:r>
              <a:rPr lang="en-US" dirty="0" err="1"/>
              <a:t>s_voxel</a:t>
            </a:r>
            <a:r>
              <a:rPr lang="en-US" dirty="0"/>
              <a:t> - 1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897BB"/>
                </a:solidFill>
                <a:effectLst/>
              </a:rPr>
              <a:t>2</a:t>
            </a:r>
            <a:r>
              <a:rPr lang="en-US" dirty="0"/>
              <a:t>) / (</a:t>
            </a:r>
            <a:r>
              <a:rPr lang="en-US" dirty="0">
                <a:solidFill>
                  <a:srgbClr val="908B25"/>
                </a:solidFill>
                <a:effectLst/>
              </a:rPr>
              <a:t>SIGMA </a:t>
            </a:r>
            <a:r>
              <a:rPr lang="en-US" dirty="0"/>
              <a:t>* </a:t>
            </a:r>
            <a:r>
              <a:rPr lang="en-US" dirty="0">
                <a:solidFill>
                  <a:srgbClr val="908B25"/>
                </a:solidFill>
                <a:effectLst/>
              </a:rPr>
              <a:t>SIGMA</a:t>
            </a:r>
            <a:r>
              <a:rPr lang="en-US" dirty="0"/>
              <a:t>)))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</a:p>
          <a:p>
            <a:pPr algn="l"/>
            <a:endParaRPr lang="en-US" dirty="0">
              <a:solidFill>
                <a:srgbClr val="CC7832"/>
              </a:solidFill>
              <a:effectLst/>
            </a:endParaRPr>
          </a:p>
          <a:p>
            <a:pPr algn="l"/>
            <a:r>
              <a:rPr lang="en-US" dirty="0">
                <a:solidFill>
                  <a:srgbClr val="CC7832"/>
                </a:solidFill>
              </a:rPr>
              <a:t>This function is always between [0,1], therefore voxel cannot have negative confidence.</a:t>
            </a:r>
            <a:endParaRPr lang="en-US" dirty="0">
              <a:solidFill>
                <a:srgbClr val="CC7832"/>
              </a:solidFill>
              <a:effectLst/>
            </a:endParaRPr>
          </a:p>
          <a:p>
            <a:pPr algn="l"/>
            <a:endParaRPr lang="en-US" dirty="0">
              <a:solidFill>
                <a:srgbClr val="CC7832"/>
              </a:solidFill>
            </a:endParaRPr>
          </a:p>
          <a:p>
            <a:pPr algn="l"/>
            <a:r>
              <a:rPr lang="en-US" dirty="0">
                <a:solidFill>
                  <a:srgbClr val="CC7832"/>
                </a:solidFill>
              </a:rPr>
              <a:t>where SIGMA is the parameter that determines how quickly voxel’s confidence will converge to zero w.r.t its distance (</a:t>
            </a:r>
            <a:r>
              <a:rPr lang="en-US" dirty="0" err="1">
                <a:solidFill>
                  <a:srgbClr val="CC7832"/>
                </a:solidFill>
              </a:rPr>
              <a:t>s_voxel</a:t>
            </a:r>
            <a:r>
              <a:rPr lang="en-US" dirty="0">
                <a:solidFill>
                  <a:srgbClr val="CC7832"/>
                </a:solidFill>
              </a:rPr>
              <a:t>) from the feature that created the ray, therefore it has a crucial role on our model.</a:t>
            </a:r>
          </a:p>
          <a:p>
            <a:pPr algn="l"/>
            <a:endParaRPr lang="en-US" dirty="0">
              <a:solidFill>
                <a:srgbClr val="CC7832"/>
              </a:solidFill>
            </a:endParaRPr>
          </a:p>
          <a:p>
            <a:pPr algn="l"/>
            <a:r>
              <a:rPr lang="en-US" dirty="0"/>
              <a:t>If the voxel already has confidence we sum its old confidence to the expression denoted above.</a:t>
            </a:r>
          </a:p>
          <a:p>
            <a:pPr algn="l"/>
            <a:r>
              <a:rPr lang="en-US" dirty="0"/>
              <a:t>Therefore we will have more confidence in voxels which have been updated by many rays.</a:t>
            </a:r>
          </a:p>
        </p:txBody>
      </p:sp>
    </p:spTree>
    <p:extLst>
      <p:ext uri="{BB962C8B-B14F-4D97-AF65-F5344CB8AC3E}">
        <p14:creationId xmlns:p14="http://schemas.microsoft.com/office/powerpoint/2010/main" val="3235564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350</Words>
  <Application>Microsoft Office PowerPoint</Application>
  <PresentationFormat>Widescreen</PresentationFormat>
  <Paragraphs>31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Industrial Project Final meeting  Build your own digital 3D clone using Augmented Reality </vt:lpstr>
      <vt:lpstr>Main Goal and methodology</vt:lpstr>
      <vt:lpstr>Project timeline &amp; Milestones we’ve achieved so far</vt:lpstr>
      <vt:lpstr>Project timeline contd</vt:lpstr>
      <vt:lpstr>Some pictures from the process and explanations behind it</vt:lpstr>
      <vt:lpstr>Projection of features on an image.</vt:lpstr>
      <vt:lpstr>creating the grid and project it to the image, project its center as well</vt:lpstr>
      <vt:lpstr>Ray casting example on the grid, projected to the image</vt:lpstr>
      <vt:lpstr>Ray casting w.r.t voxel’s confidence (blue = higher confidence, red = lower confidence), presented in meshlab </vt:lpstr>
      <vt:lpstr>Confidence convergence to zero w.r.t SIGMA</vt:lpstr>
      <vt:lpstr>Distance calculation</vt:lpstr>
      <vt:lpstr>  tanh(ALPHA * (s_voxel - 1));  </vt:lpstr>
      <vt:lpstr>Distance convergence w.r.t ALPHA</vt:lpstr>
      <vt:lpstr>Arkit features from our jeep scan presented in mashlab as .ply file</vt:lpstr>
      <vt:lpstr>Arkit features together with our grid w.r.t voxel’s confidence, first version (not accurate one).</vt:lpstr>
      <vt:lpstr>ArKit features with our grid w.r.t confidence, more accurate version</vt:lpstr>
      <vt:lpstr>First step of using marching cubes algorithim was to create a mesh of a  ball, which is easier to verify correctness.</vt:lpstr>
      <vt:lpstr>First attempt to create a mesh from our jeep scan, obviously not a correct one.</vt:lpstr>
      <vt:lpstr>Anoter attempt to create a mesh, still not accurate (features are in gray)</vt:lpstr>
      <vt:lpstr>A more accurate mesh, still not enough</vt:lpstr>
      <vt:lpstr>After debugging, changing the grid size, ALPHA, SIGMA, and each voxel size we could manage to get a better results</vt:lpstr>
      <vt:lpstr>Mesh, grid w.r.t confidence, grid boundaries (in pink), and the camera positions (in yellow)</vt:lpstr>
      <vt:lpstr>Meshs from diffrent scans</vt:lpstr>
      <vt:lpstr>Where we can go next?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Project Midway meeting</dc:title>
  <dc:creator>ami weil</dc:creator>
  <cp:lastModifiedBy>ami weil</cp:lastModifiedBy>
  <cp:revision>11</cp:revision>
  <dcterms:created xsi:type="dcterms:W3CDTF">2019-12-19T12:19:53Z</dcterms:created>
  <dcterms:modified xsi:type="dcterms:W3CDTF">2020-01-18T22:34:10Z</dcterms:modified>
</cp:coreProperties>
</file>